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2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FF2EDD-D4C0-4142-BDE9-1C3411667E0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A667B-DA5A-4B01-9E96-77DDFED97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83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7166E-B6FE-4A3C-A940-17D6C2386A6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659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792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265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251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405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7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55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982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94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60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131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068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B2C2C-F5A3-423C-959C-FB0D448B3DB3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402E5-08D6-451D-BFC7-BB2458CD1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910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Exception Handling</a:t>
            </a:r>
            <a:endParaRPr lang="en-US" b="1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15700" y="6057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79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307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Errors -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03300"/>
            <a:ext cx="10515600" cy="5173663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smtClean="0"/>
              <a:t>Errors can be broadly categorized into two types. We will discuss them one by one.</a:t>
            </a:r>
          </a:p>
          <a:p>
            <a:pPr lvl="1"/>
            <a:r>
              <a:rPr lang="en-US" dirty="0" smtClean="0"/>
              <a:t>Compile Time Errors</a:t>
            </a:r>
          </a:p>
          <a:p>
            <a:pPr lvl="1"/>
            <a:r>
              <a:rPr lang="en-US" dirty="0" smtClean="0"/>
              <a:t>Run Time Errors</a:t>
            </a:r>
          </a:p>
          <a:p>
            <a:pPr lvl="1"/>
            <a:endParaRPr lang="en-US" dirty="0"/>
          </a:p>
          <a:p>
            <a:r>
              <a:rPr lang="en-US" b="1" dirty="0" smtClean="0"/>
              <a:t>Compile Time Errors – </a:t>
            </a:r>
            <a:r>
              <a:rPr lang="en-US" dirty="0" smtClean="0"/>
              <a:t>Errors caught during compiled time is called Compile time errors. Compile time errors include library reference; syntax error or incorrect class import.</a:t>
            </a:r>
            <a:endParaRPr lang="en-US" dirty="0"/>
          </a:p>
          <a:p>
            <a:endParaRPr lang="en-US" b="1" dirty="0" smtClean="0"/>
          </a:p>
          <a:p>
            <a:r>
              <a:rPr lang="en-US" b="1" dirty="0" smtClean="0"/>
              <a:t>Run Time Errors - </a:t>
            </a:r>
            <a:r>
              <a:rPr lang="en-US" dirty="0" smtClean="0"/>
              <a:t>They are also known as exceptions. An exception caught during run time creates serious issues.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430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9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5530" y="528026"/>
            <a:ext cx="11703658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Exception </a:t>
            </a:r>
            <a:r>
              <a:rPr lang="en-US" sz="2800" b="1" dirty="0" smtClean="0"/>
              <a:t>Handling –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 smtClean="0"/>
              <a:t>Exception </a:t>
            </a:r>
            <a:r>
              <a:rPr lang="en-US" sz="2400" dirty="0"/>
              <a:t>Handling in C++ is a process to handle runtime errors. We perform exception handling so the normal flow of the application can be maintained even after runtime </a:t>
            </a:r>
            <a:r>
              <a:rPr lang="en-US" sz="2400" dirty="0" smtClean="0"/>
              <a:t>errors.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 smtClean="0"/>
              <a:t>In </a:t>
            </a:r>
            <a:r>
              <a:rPr lang="en-US" sz="2400" dirty="0"/>
              <a:t>C++, exception is an event or object which is thrown at runtime. </a:t>
            </a:r>
            <a:endParaRPr lang="en-US" sz="2400" dirty="0" smtClean="0"/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 smtClean="0"/>
              <a:t>All </a:t>
            </a:r>
            <a:r>
              <a:rPr lang="en-US" sz="2400" dirty="0"/>
              <a:t>exceptions are derived from </a:t>
            </a:r>
            <a:r>
              <a:rPr lang="en-US" sz="2400" b="1" i="1" dirty="0">
                <a:solidFill>
                  <a:srgbClr val="FF0000"/>
                </a:solidFill>
              </a:rPr>
              <a:t>std::exception</a:t>
            </a:r>
            <a:r>
              <a:rPr lang="en-US" sz="2400" dirty="0"/>
              <a:t> class. It is a runtime error which can be handled. If we don't handle the exception, it prints exception message and terminates the program</a:t>
            </a:r>
            <a:r>
              <a:rPr lang="en-US" sz="2400" dirty="0" smtClean="0"/>
              <a:t>.</a:t>
            </a:r>
          </a:p>
          <a:p>
            <a:pPr algn="just"/>
            <a:endParaRPr lang="en-US" sz="2800" b="1" dirty="0" smtClean="0"/>
          </a:p>
          <a:p>
            <a:pPr algn="just"/>
            <a:r>
              <a:rPr lang="en-US" sz="2800" b="1" dirty="0" smtClean="0"/>
              <a:t>Advantage - </a:t>
            </a:r>
            <a:r>
              <a:rPr lang="en-US" sz="2400" dirty="0" smtClean="0"/>
              <a:t>It </a:t>
            </a:r>
            <a:r>
              <a:rPr lang="en-US" sz="2400" dirty="0"/>
              <a:t>maintains the normal flow of the application. In such case, rest of the code is executed even after exception</a:t>
            </a:r>
            <a:r>
              <a:rPr lang="en-US" sz="2400" dirty="0" smtClean="0"/>
              <a:t>.</a:t>
            </a:r>
          </a:p>
          <a:p>
            <a:pPr algn="just"/>
            <a:endParaRPr lang="en-US" sz="2400" dirty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09588" y="6121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592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011" y="166319"/>
            <a:ext cx="11703423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Exception </a:t>
            </a:r>
            <a:r>
              <a:rPr lang="en-US" sz="2800" b="1" dirty="0" smtClean="0"/>
              <a:t>Classes -</a:t>
            </a:r>
            <a:endParaRPr lang="en-US" sz="2800" b="1" dirty="0"/>
          </a:p>
          <a:p>
            <a:pPr algn="just"/>
            <a:r>
              <a:rPr lang="en-US" sz="2400" dirty="0"/>
              <a:t>In C++ standard exceptions are defined in </a:t>
            </a:r>
            <a:r>
              <a:rPr lang="en-US" sz="2400" b="1" dirty="0">
                <a:solidFill>
                  <a:srgbClr val="FF0000"/>
                </a:solidFill>
              </a:rPr>
              <a:t>&lt;exception&gt;</a:t>
            </a:r>
            <a:r>
              <a:rPr lang="en-US" sz="2400" dirty="0"/>
              <a:t> class that we can use inside our programs. The arrangement of parent-child class hierarchy is shown </a:t>
            </a:r>
            <a:r>
              <a:rPr lang="en-US" sz="2400" dirty="0" smtClean="0"/>
              <a:t>below</a:t>
            </a:r>
            <a:r>
              <a:rPr lang="en-US" sz="2400" dirty="0"/>
              <a:t> </a:t>
            </a:r>
            <a:r>
              <a:rPr lang="en-US" sz="2400" dirty="0" smtClean="0"/>
              <a:t>–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4907" y="1428202"/>
            <a:ext cx="5109882" cy="5429797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44834" y="6045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865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363069" y="208656"/>
          <a:ext cx="11524130" cy="346239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576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47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4971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dirty="0">
                          <a:effectLst/>
                        </a:rPr>
                        <a:t>Exception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7493" marR="87493" marT="87493" marB="87493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dirty="0"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7493" marR="87493" marT="87493" marB="87493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8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>
                          <a:effectLst/>
                        </a:rPr>
                        <a:t>std::exception</a:t>
                      </a:r>
                      <a:endParaRPr lang="en-US" sz="2000" b="1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effectLst/>
                        </a:rPr>
                        <a:t>It is an exception and parent class of all standard C++ exceptions.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3753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dirty="0">
                          <a:effectLst/>
                        </a:rPr>
                        <a:t>std::</a:t>
                      </a:r>
                      <a:r>
                        <a:rPr lang="en-US" sz="2000" b="1" dirty="0" err="1">
                          <a:effectLst/>
                        </a:rPr>
                        <a:t>logic_failure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It is an exception that can be detected by reading a code.</a:t>
                      </a:r>
                      <a:endParaRPr lang="en-US" sz="2000" b="1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563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dirty="0">
                          <a:effectLst/>
                        </a:rPr>
                        <a:t>std::</a:t>
                      </a:r>
                      <a:r>
                        <a:rPr lang="en-US" sz="2000" b="1" dirty="0" err="1">
                          <a:effectLst/>
                        </a:rPr>
                        <a:t>runtime_error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effectLst/>
                        </a:rPr>
                        <a:t>It is an exception that cannot be detected by reading a code.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46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dirty="0">
                          <a:effectLst/>
                        </a:rPr>
                        <a:t>std::</a:t>
                      </a:r>
                      <a:r>
                        <a:rPr lang="en-US" sz="2000" b="1" dirty="0" err="1">
                          <a:effectLst/>
                        </a:rPr>
                        <a:t>bad_exception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effectLst/>
                        </a:rPr>
                        <a:t>It is used to handle the unexpected exceptions in a </a:t>
                      </a:r>
                      <a:r>
                        <a:rPr lang="en-US" sz="2000" b="1" dirty="0" err="1">
                          <a:effectLst/>
                        </a:rPr>
                        <a:t>c++</a:t>
                      </a:r>
                      <a:r>
                        <a:rPr lang="en-US" sz="2000" b="1" dirty="0">
                          <a:effectLst/>
                        </a:rPr>
                        <a:t> program.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965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dirty="0">
                          <a:effectLst/>
                        </a:rPr>
                        <a:t>std::</a:t>
                      </a:r>
                      <a:r>
                        <a:rPr lang="en-US" sz="2000" b="1" dirty="0" err="1">
                          <a:effectLst/>
                        </a:rPr>
                        <a:t>bad_cast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effectLst/>
                        </a:rPr>
                        <a:t>This exception is generally be thrown by </a:t>
                      </a:r>
                      <a:r>
                        <a:rPr lang="en-US" sz="2000" b="1" dirty="0" err="1">
                          <a:effectLst/>
                        </a:rPr>
                        <a:t>dynamic_cast</a:t>
                      </a:r>
                      <a:r>
                        <a:rPr lang="en-US" sz="2000" b="1" dirty="0">
                          <a:effectLst/>
                        </a:rPr>
                        <a:t>.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056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>
                          <a:effectLst/>
                        </a:rPr>
                        <a:t>std::bad_typeid</a:t>
                      </a:r>
                      <a:endParaRPr lang="en-US" sz="2000" b="1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effectLst/>
                        </a:rPr>
                        <a:t>This exception is generally be thrown by </a:t>
                      </a:r>
                      <a:r>
                        <a:rPr lang="en-US" sz="2000" b="1" dirty="0" err="1">
                          <a:effectLst/>
                        </a:rPr>
                        <a:t>typeid</a:t>
                      </a:r>
                      <a:r>
                        <a:rPr lang="en-US" sz="2000" b="1" dirty="0">
                          <a:effectLst/>
                        </a:rPr>
                        <a:t>.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3563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>
                          <a:effectLst/>
                        </a:rPr>
                        <a:t>std::bad_alloc</a:t>
                      </a:r>
                      <a:endParaRPr lang="en-US" sz="2000" b="1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effectLst/>
                        </a:rPr>
                        <a:t>This exception is generally be thrown by new.</a:t>
                      </a:r>
                      <a:endParaRPr lang="en-US" sz="20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58329" marR="58329" marT="58329" marB="58329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927350" y="1692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77905" y="3900572"/>
            <a:ext cx="939052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b="1" dirty="0" smtClean="0"/>
              <a:t> NOTE:</a:t>
            </a:r>
            <a:r>
              <a:rPr lang="en-US" sz="2400" dirty="0" smtClean="0"/>
              <a:t> In </a:t>
            </a:r>
            <a:r>
              <a:rPr lang="en-US" sz="2400" dirty="0"/>
              <a:t>C++, we use 3 keywords to perform exception </a:t>
            </a:r>
            <a:r>
              <a:rPr lang="en-US" sz="2400" dirty="0" smtClean="0"/>
              <a:t>handling -</a:t>
            </a:r>
            <a:endParaRPr lang="en-US" sz="2400" dirty="0"/>
          </a:p>
          <a:p>
            <a:pPr marL="1828800" lvl="3" indent="-457200">
              <a:buFont typeface="+mj-lt"/>
              <a:buAutoNum type="arabicParenR"/>
            </a:pPr>
            <a:r>
              <a:rPr lang="en-US" sz="2400" dirty="0" smtClean="0"/>
              <a:t>try</a:t>
            </a:r>
          </a:p>
          <a:p>
            <a:pPr marL="1828800" lvl="3" indent="-457200">
              <a:buFont typeface="+mj-lt"/>
              <a:buAutoNum type="arabicParenR"/>
            </a:pPr>
            <a:r>
              <a:rPr lang="en-US" sz="2400" dirty="0" smtClean="0"/>
              <a:t>catch</a:t>
            </a:r>
          </a:p>
          <a:p>
            <a:pPr marL="1828800" lvl="3" indent="-457200">
              <a:buFont typeface="+mj-lt"/>
              <a:buAutoNum type="arabicParenR"/>
            </a:pPr>
            <a:r>
              <a:rPr lang="en-US" sz="2400" dirty="0" smtClean="0"/>
              <a:t>throw</a:t>
            </a:r>
            <a:endParaRPr lang="en-US" sz="2400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91900" y="6121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624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3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2045" y="161365"/>
            <a:ext cx="4733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Try/catch Example -</a:t>
            </a: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242045" y="684585"/>
            <a:ext cx="679076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en-US" sz="20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include&lt;iostream.h&gt;  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#include&lt;</a:t>
            </a:r>
            <a:r>
              <a:rPr lang="en-US" sz="20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conio.h</a:t>
            </a:r>
            <a:r>
              <a:rPr lang="en-US" sz="20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20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000" b="1" dirty="0" smtClean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 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division(int x, </a:t>
            </a:r>
            <a:r>
              <a:rPr 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sz="2000" b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y) </a:t>
            </a:r>
            <a:endParaRPr lang="en-US" sz="2000" b="1" dirty="0" smtClean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 </a:t>
            </a:r>
            <a:endParaRPr lang="en-US" sz="20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if( y == </a:t>
            </a:r>
            <a:r>
              <a:rPr 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</a:t>
            </a:r>
            <a:r>
              <a:rPr lang="en-US" sz="2000" b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endParaRPr lang="en-US" sz="2000" b="1" dirty="0" smtClean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{  </a:t>
            </a:r>
            <a:endParaRPr lang="en-US" sz="20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throw "Attempted to divide by zero!";  </a:t>
            </a:r>
          </a:p>
          <a:p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}  </a:t>
            </a:r>
          </a:p>
          <a:p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return </a:t>
            </a:r>
            <a:r>
              <a:rPr 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b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x/y);  </a:t>
            </a:r>
            <a:endParaRPr lang="en-US" sz="20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 </a:t>
            </a:r>
            <a:endParaRPr lang="en-US" sz="2000" b="1" dirty="0" smtClean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032812" y="576862"/>
            <a:ext cx="4948517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 </a:t>
            </a:r>
            <a:r>
              <a:rPr lang="en-US" b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endParaRPr lang="en-US" b="1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 </a:t>
            </a: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int i = 25;  </a:t>
            </a: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int j = 0;  </a:t>
            </a: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float k = 0;  </a:t>
            </a: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try </a:t>
            </a:r>
            <a:endParaRPr lang="en-US" b="1" dirty="0" smtClean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{  </a:t>
            </a:r>
            <a:endParaRPr lang="en-US" b="1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k = division(i</a:t>
            </a:r>
            <a:r>
              <a:rPr lang="en-US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b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j);  </a:t>
            </a:r>
            <a:endParaRPr lang="en-US" b="1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cout &lt;&lt; k &lt;&lt; endl;  </a:t>
            </a: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catch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char</a:t>
            </a:r>
            <a:r>
              <a:rPr lang="en-US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US" b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e) </a:t>
            </a:r>
            <a:endParaRPr lang="en-US" b="1" dirty="0" smtClean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{  </a:t>
            </a:r>
            <a:endParaRPr lang="en-US" b="1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cerr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&lt;&lt; e &lt;&lt; endl;  </a:t>
            </a: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}  </a:t>
            </a:r>
          </a:p>
          <a:p>
            <a:r>
              <a:rPr lang="en-US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endParaRPr lang="en-US" b="1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77600" y="6083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5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1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443</Words>
  <Application>Microsoft Office PowerPoint</Application>
  <PresentationFormat>Widescreen</PresentationFormat>
  <Paragraphs>68</Paragraphs>
  <Slides>6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times new roman</vt:lpstr>
      <vt:lpstr>verdana</vt:lpstr>
      <vt:lpstr>Wingdings</vt:lpstr>
      <vt:lpstr>Office Theme</vt:lpstr>
      <vt:lpstr>Exception Handling</vt:lpstr>
      <vt:lpstr>Errors -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Exception Handling</dc:title>
  <dc:creator>CK</dc:creator>
  <cp:lastModifiedBy>CK</cp:lastModifiedBy>
  <cp:revision>3</cp:revision>
  <dcterms:created xsi:type="dcterms:W3CDTF">2021-02-09T16:12:35Z</dcterms:created>
  <dcterms:modified xsi:type="dcterms:W3CDTF">2021-02-09T16:26:15Z</dcterms:modified>
</cp:coreProperties>
</file>

<file path=docProps/thumbnail.jpeg>
</file>